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</p:sldIdLst>
  <p:sldSz cx="14630400" cy="8229600"/>
  <p:notesSz cx="8229600" cy="14630400"/>
  <p:embeddedFontLst>
    <p:embeddedFont>
      <p:font typeface="Merriweather Bold" panose="020B0604020202020204" charset="0"/>
      <p:bold r:id="rId11"/>
    </p:embeddedFont>
    <p:embeddedFont>
      <p:font typeface="Merriweather Light" panose="020F0502020204030204" pitchFamily="2" charset="0"/>
      <p:regular r:id="rId12"/>
      <p:italic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4883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724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fr-FR" sz="445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Projet de Gestion des Prestataires : Optimiser la Collaboration et la Performance</a:t>
            </a:r>
            <a:endParaRPr lang="fr-FR" sz="4450" noProof="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18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088" y="3072170"/>
            <a:ext cx="13220224" cy="12589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fr-FR" sz="395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Problématique : Complexité et Risques dans la Gestion des Prestataires</a:t>
            </a:r>
            <a:endParaRPr lang="fr-FR" sz="3950" noProof="0" dirty="0"/>
          </a:p>
        </p:txBody>
      </p:sp>
      <p:sp>
        <p:nvSpPr>
          <p:cNvPr id="4" name="Text 1"/>
          <p:cNvSpPr/>
          <p:nvPr/>
        </p:nvSpPr>
        <p:spPr>
          <a:xfrm>
            <a:off x="705088" y="4633317"/>
            <a:ext cx="13220224" cy="644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fr-FR" sz="1600" noProof="0" dirty="0"/>
              <a:t>Gestion des prestataires actuellement </a:t>
            </a:r>
            <a:r>
              <a:rPr lang="fr-FR" sz="1600" b="1" noProof="0" dirty="0"/>
              <a:t>manuelle ou dispersée</a:t>
            </a:r>
            <a:r>
              <a:rPr lang="fr-FR" sz="1600" noProof="0" dirty="0"/>
              <a:t> (Excel, emails, documents papier)</a:t>
            </a:r>
            <a:endParaRPr lang="fr-FR" sz="1550" noProof="0" dirty="0"/>
          </a:p>
        </p:txBody>
      </p:sp>
      <p:sp>
        <p:nvSpPr>
          <p:cNvPr id="5" name="Shape 2"/>
          <p:cNvSpPr/>
          <p:nvPr/>
        </p:nvSpPr>
        <p:spPr>
          <a:xfrm>
            <a:off x="705088" y="5504498"/>
            <a:ext cx="4272439" cy="2173367"/>
          </a:xfrm>
          <a:prstGeom prst="roundRect">
            <a:avLst>
              <a:gd name="adj" fmla="val 5049"/>
            </a:avLst>
          </a:prstGeom>
          <a:solidFill>
            <a:srgbClr val="FFFFFF"/>
          </a:solidFill>
          <a:ln w="2286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6" name="Shape 3"/>
          <p:cNvSpPr/>
          <p:nvPr/>
        </p:nvSpPr>
        <p:spPr>
          <a:xfrm>
            <a:off x="682228" y="5504498"/>
            <a:ext cx="91440" cy="2173367"/>
          </a:xfrm>
          <a:prstGeom prst="roundRect">
            <a:avLst>
              <a:gd name="adj" fmla="val 92533"/>
            </a:avLst>
          </a:prstGeom>
          <a:solidFill>
            <a:srgbClr val="FFAD9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7" name="Text 4"/>
          <p:cNvSpPr/>
          <p:nvPr/>
        </p:nvSpPr>
        <p:spPr>
          <a:xfrm>
            <a:off x="997982" y="5728811"/>
            <a:ext cx="3414593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fr-FR" sz="195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Retards &amp; Non-conformités</a:t>
            </a:r>
            <a:endParaRPr lang="fr-FR" sz="1950" noProof="0" dirty="0"/>
          </a:p>
        </p:txBody>
      </p:sp>
      <p:sp>
        <p:nvSpPr>
          <p:cNvPr id="8" name="Text 5"/>
          <p:cNvSpPr/>
          <p:nvPr/>
        </p:nvSpPr>
        <p:spPr>
          <a:xfrm>
            <a:off x="997982" y="6164342"/>
            <a:ext cx="3755231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fr-FR" sz="1600" b="1" noProof="0" dirty="0"/>
              <a:t>Difficulté :</a:t>
            </a:r>
            <a:r>
              <a:rPr lang="fr-FR" sz="1600" noProof="0" dirty="0"/>
              <a:t> Suivre les informations des prestataires</a:t>
            </a:r>
          </a:p>
          <a:p>
            <a:pPr>
              <a:lnSpc>
                <a:spcPts val="2500"/>
              </a:lnSpc>
            </a:pPr>
            <a:r>
              <a:rPr lang="fr-FR" sz="1600" b="1" noProof="0" dirty="0"/>
              <a:t>Risque : </a:t>
            </a:r>
            <a:r>
              <a:rPr lang="fr-FR" sz="1600" noProof="0" dirty="0"/>
              <a:t>Erreurs de saisie.</a:t>
            </a:r>
            <a:endParaRPr lang="fr-FR" sz="1550" noProof="0" dirty="0"/>
          </a:p>
        </p:txBody>
      </p:sp>
      <p:sp>
        <p:nvSpPr>
          <p:cNvPr id="9" name="Shape 6"/>
          <p:cNvSpPr/>
          <p:nvPr/>
        </p:nvSpPr>
        <p:spPr>
          <a:xfrm>
            <a:off x="5178981" y="5504498"/>
            <a:ext cx="4272439" cy="2173367"/>
          </a:xfrm>
          <a:prstGeom prst="roundRect">
            <a:avLst>
              <a:gd name="adj" fmla="val 5049"/>
            </a:avLst>
          </a:prstGeom>
          <a:solidFill>
            <a:srgbClr val="FFFFFF"/>
          </a:solidFill>
          <a:ln w="2286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0" name="Shape 7"/>
          <p:cNvSpPr/>
          <p:nvPr/>
        </p:nvSpPr>
        <p:spPr>
          <a:xfrm>
            <a:off x="5156121" y="5504498"/>
            <a:ext cx="91440" cy="2173367"/>
          </a:xfrm>
          <a:prstGeom prst="roundRect">
            <a:avLst>
              <a:gd name="adj" fmla="val 92533"/>
            </a:avLst>
          </a:prstGeom>
          <a:solidFill>
            <a:srgbClr val="FFAD9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1" name="Text 8"/>
          <p:cNvSpPr/>
          <p:nvPr/>
        </p:nvSpPr>
        <p:spPr>
          <a:xfrm>
            <a:off x="5471874" y="5728811"/>
            <a:ext cx="2518172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fr-FR" sz="195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Risques Majeurs</a:t>
            </a:r>
            <a:endParaRPr lang="fr-FR" sz="1950" noProof="0" dirty="0"/>
          </a:p>
        </p:txBody>
      </p:sp>
      <p:sp>
        <p:nvSpPr>
          <p:cNvPr id="12" name="Text 9"/>
          <p:cNvSpPr/>
          <p:nvPr/>
        </p:nvSpPr>
        <p:spPr>
          <a:xfrm>
            <a:off x="5471874" y="6164342"/>
            <a:ext cx="3755231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fr-FR" sz="1600" b="1" noProof="0" dirty="0"/>
              <a:t>Difficulté : </a:t>
            </a:r>
            <a:r>
              <a:rPr lang="fr-FR" sz="1600" noProof="0" dirty="0"/>
              <a:t>Contrôler les contrats, prestations et délais</a:t>
            </a:r>
          </a:p>
          <a:p>
            <a:pPr>
              <a:lnSpc>
                <a:spcPts val="2500"/>
              </a:lnSpc>
            </a:pPr>
            <a:r>
              <a:rPr lang="fr-FR" sz="1600" b="1" noProof="0" dirty="0"/>
              <a:t>Risque : </a:t>
            </a:r>
            <a:r>
              <a:rPr lang="fr-FR" sz="1600" noProof="0" dirty="0"/>
              <a:t>Retards dans les prestations.</a:t>
            </a:r>
            <a:endParaRPr lang="fr-FR" sz="1550" noProof="0" dirty="0"/>
          </a:p>
        </p:txBody>
      </p:sp>
      <p:sp>
        <p:nvSpPr>
          <p:cNvPr id="13" name="Shape 10"/>
          <p:cNvSpPr/>
          <p:nvPr/>
        </p:nvSpPr>
        <p:spPr>
          <a:xfrm>
            <a:off x="9652873" y="5504498"/>
            <a:ext cx="4272439" cy="2173367"/>
          </a:xfrm>
          <a:prstGeom prst="roundRect">
            <a:avLst>
              <a:gd name="adj" fmla="val 5049"/>
            </a:avLst>
          </a:prstGeom>
          <a:solidFill>
            <a:srgbClr val="FFFFFF"/>
          </a:solidFill>
          <a:ln w="2286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sp>
        <p:nvSpPr>
          <p:cNvPr id="14" name="Shape 11"/>
          <p:cNvSpPr/>
          <p:nvPr/>
        </p:nvSpPr>
        <p:spPr>
          <a:xfrm>
            <a:off x="9630013" y="5504498"/>
            <a:ext cx="91440" cy="2173367"/>
          </a:xfrm>
          <a:prstGeom prst="roundRect">
            <a:avLst>
              <a:gd name="adj" fmla="val 92533"/>
            </a:avLst>
          </a:prstGeom>
          <a:solidFill>
            <a:srgbClr val="FFAD9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5" name="Text 12"/>
          <p:cNvSpPr/>
          <p:nvPr/>
        </p:nvSpPr>
        <p:spPr>
          <a:xfrm>
            <a:off x="9945767" y="5728811"/>
            <a:ext cx="2518172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fr-FR" sz="195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Complexité Accrue</a:t>
            </a:r>
            <a:endParaRPr lang="fr-FR" sz="1950" noProof="0" dirty="0"/>
          </a:p>
        </p:txBody>
      </p:sp>
      <p:sp>
        <p:nvSpPr>
          <p:cNvPr id="16" name="Text 13"/>
          <p:cNvSpPr/>
          <p:nvPr/>
        </p:nvSpPr>
        <p:spPr>
          <a:xfrm>
            <a:off x="9945767" y="6164342"/>
            <a:ext cx="3755231" cy="1289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fr-FR" sz="1600" b="1" noProof="0" dirty="0"/>
              <a:t>Difficulté : </a:t>
            </a:r>
            <a:r>
              <a:rPr lang="fr-FR" sz="1600" noProof="0" dirty="0"/>
              <a:t>Évaluer la performance et la fiabilité des prestataires.</a:t>
            </a:r>
          </a:p>
          <a:p>
            <a:pPr>
              <a:lnSpc>
                <a:spcPts val="2500"/>
              </a:lnSpc>
            </a:pPr>
            <a:r>
              <a:rPr lang="fr-FR" sz="1600" b="1" noProof="0" dirty="0"/>
              <a:t>Risque : </a:t>
            </a:r>
            <a:r>
              <a:rPr lang="fr-FR" sz="1600" noProof="0" dirty="0"/>
              <a:t>Manque de visibilité et de traçabilité</a:t>
            </a:r>
            <a:endParaRPr lang="fr-FR" sz="1550" noProof="0" dirty="0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5FF024D1-253D-E721-B8A7-8527792C7D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8939" y="7684495"/>
            <a:ext cx="2251461" cy="4353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2199" y="355283"/>
            <a:ext cx="5154454" cy="403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fr-FR" sz="25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Cible et Besoin Clé : Qui et Quoi ?</a:t>
            </a:r>
            <a:endParaRPr lang="fr-FR" sz="2500" noProof="0" dirty="0"/>
          </a:p>
        </p:txBody>
      </p:sp>
      <p:sp>
        <p:nvSpPr>
          <p:cNvPr id="3" name="Text 1"/>
          <p:cNvSpPr/>
          <p:nvPr/>
        </p:nvSpPr>
        <p:spPr>
          <a:xfrm>
            <a:off x="452199" y="1017389"/>
            <a:ext cx="13726001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fr-FR" sz="1400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Notre projet vise à répondre aux besoins essentiels des acteurs clés de l'entreprise.</a:t>
            </a:r>
            <a:endParaRPr lang="fr-FR" sz="1400" noProof="0" dirty="0"/>
          </a:p>
        </p:txBody>
      </p:sp>
      <p:sp>
        <p:nvSpPr>
          <p:cNvPr id="4" name="Text 2"/>
          <p:cNvSpPr/>
          <p:nvPr/>
        </p:nvSpPr>
        <p:spPr>
          <a:xfrm>
            <a:off x="452199" y="1447721"/>
            <a:ext cx="2130266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Cibles Prioritaires</a:t>
            </a:r>
            <a:endParaRPr lang="fr-FR" sz="2000" noProof="0" dirty="0"/>
          </a:p>
        </p:txBody>
      </p:sp>
      <p:sp>
        <p:nvSpPr>
          <p:cNvPr id="5" name="Text 3"/>
          <p:cNvSpPr/>
          <p:nvPr/>
        </p:nvSpPr>
        <p:spPr>
          <a:xfrm>
            <a:off x="452199" y="1819196"/>
            <a:ext cx="670536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00"/>
              </a:lnSpc>
              <a:buSzPct val="100000"/>
              <a:buChar char="•"/>
            </a:pPr>
            <a:r>
              <a:rPr lang="fr-FR" sz="1600" noProof="0" dirty="0"/>
              <a:t>Service achats</a:t>
            </a:r>
          </a:p>
        </p:txBody>
      </p:sp>
      <p:sp>
        <p:nvSpPr>
          <p:cNvPr id="6" name="Text 4"/>
          <p:cNvSpPr/>
          <p:nvPr/>
        </p:nvSpPr>
        <p:spPr>
          <a:xfrm>
            <a:off x="452199" y="2071013"/>
            <a:ext cx="670536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00"/>
              </a:lnSpc>
              <a:buSzPct val="100000"/>
              <a:buChar char="•"/>
            </a:pPr>
            <a:r>
              <a:rPr lang="fr-FR" sz="1600" noProof="0" dirty="0"/>
              <a:t>Service administratif et financier</a:t>
            </a:r>
          </a:p>
        </p:txBody>
      </p:sp>
      <p:sp>
        <p:nvSpPr>
          <p:cNvPr id="7" name="Text 5"/>
          <p:cNvSpPr/>
          <p:nvPr/>
        </p:nvSpPr>
        <p:spPr>
          <a:xfrm>
            <a:off x="452199" y="2322830"/>
            <a:ext cx="670536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00"/>
              </a:lnSpc>
              <a:buSzPct val="100000"/>
              <a:buChar char="•"/>
            </a:pPr>
            <a:r>
              <a:rPr lang="fr-FR" sz="1600" noProof="0" dirty="0"/>
              <a:t>Chefs de projets</a:t>
            </a:r>
          </a:p>
        </p:txBody>
      </p:sp>
      <p:sp>
        <p:nvSpPr>
          <p:cNvPr id="8" name="Text 6"/>
          <p:cNvSpPr/>
          <p:nvPr/>
        </p:nvSpPr>
        <p:spPr>
          <a:xfrm>
            <a:off x="452199" y="2574647"/>
            <a:ext cx="670536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00"/>
              </a:lnSpc>
              <a:buSzPct val="100000"/>
              <a:buChar char="•"/>
            </a:pPr>
            <a:r>
              <a:rPr lang="fr-FR" sz="1600" noProof="0" dirty="0"/>
              <a:t>Direction</a:t>
            </a:r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874" y="3334226"/>
            <a:ext cx="4895374" cy="4895374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480459" y="1437203"/>
            <a:ext cx="1938218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Objectifs Clés</a:t>
            </a:r>
            <a:endParaRPr lang="fr-FR" sz="2000" noProof="0" dirty="0"/>
          </a:p>
        </p:txBody>
      </p:sp>
      <p:sp>
        <p:nvSpPr>
          <p:cNvPr id="13" name="Text 10"/>
          <p:cNvSpPr/>
          <p:nvPr/>
        </p:nvSpPr>
        <p:spPr>
          <a:xfrm>
            <a:off x="7480459" y="1808678"/>
            <a:ext cx="670536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00"/>
              </a:lnSpc>
              <a:buSzPct val="100000"/>
              <a:buChar char="•"/>
            </a:pPr>
            <a:r>
              <a:rPr lang="fr-FR" sz="1600" noProof="0" dirty="0"/>
              <a:t>Centraliser toutes les informations des prestataires</a:t>
            </a:r>
          </a:p>
        </p:txBody>
      </p:sp>
      <p:sp>
        <p:nvSpPr>
          <p:cNvPr id="14" name="Text 11"/>
          <p:cNvSpPr/>
          <p:nvPr/>
        </p:nvSpPr>
        <p:spPr>
          <a:xfrm>
            <a:off x="7480459" y="2060496"/>
            <a:ext cx="670536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00"/>
              </a:lnSpc>
              <a:buSzPct val="100000"/>
              <a:buChar char="•"/>
            </a:pPr>
            <a:r>
              <a:rPr lang="fr-FR" sz="1600" noProof="0" dirty="0"/>
              <a:t>Faciliter le suivi des contrats et des prestations</a:t>
            </a:r>
          </a:p>
        </p:txBody>
      </p:sp>
      <p:sp>
        <p:nvSpPr>
          <p:cNvPr id="15" name="Text 12"/>
          <p:cNvSpPr/>
          <p:nvPr/>
        </p:nvSpPr>
        <p:spPr>
          <a:xfrm>
            <a:off x="7480459" y="2312313"/>
            <a:ext cx="670536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00"/>
              </a:lnSpc>
              <a:buSzPct val="100000"/>
              <a:buChar char="•"/>
            </a:pPr>
            <a:r>
              <a:rPr lang="fr-FR" sz="1600" noProof="0" dirty="0"/>
              <a:t>Améliorer la communication interne</a:t>
            </a:r>
          </a:p>
        </p:txBody>
      </p:sp>
      <p:sp>
        <p:nvSpPr>
          <p:cNvPr id="16" name="Text 12">
            <a:extLst>
              <a:ext uri="{FF2B5EF4-FFF2-40B4-BE49-F238E27FC236}">
                <a16:creationId xmlns:a16="http://schemas.microsoft.com/office/drawing/2014/main" id="{9C973FE1-827F-C046-4DE3-5B855075CD7B}"/>
              </a:ext>
            </a:extLst>
          </p:cNvPr>
          <p:cNvSpPr/>
          <p:nvPr/>
        </p:nvSpPr>
        <p:spPr>
          <a:xfrm>
            <a:off x="7480459" y="2596793"/>
            <a:ext cx="6705362" cy="206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00"/>
              </a:lnSpc>
              <a:buSzPct val="100000"/>
              <a:buChar char="•"/>
            </a:pPr>
            <a:r>
              <a:rPr lang="fr-FR" sz="1600" noProof="0" dirty="0"/>
              <a:t>Avoir une vision claire et en temps réel de l’état des prestataires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27CC7B-B7C1-911B-4CFC-327034DBC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8939" y="7684495"/>
            <a:ext cx="2251461" cy="43536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3760" y="435054"/>
            <a:ext cx="8036481" cy="988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fr-FR" sz="31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Solution Proposée : Plateforme Intégrée de Gestion des Prestataires</a:t>
            </a:r>
            <a:endParaRPr lang="fr-FR" sz="3100" noProof="0" dirty="0"/>
          </a:p>
        </p:txBody>
      </p:sp>
      <p:sp>
        <p:nvSpPr>
          <p:cNvPr id="4" name="Text 1"/>
          <p:cNvSpPr/>
          <p:nvPr/>
        </p:nvSpPr>
        <p:spPr>
          <a:xfrm>
            <a:off x="553760" y="1661041"/>
            <a:ext cx="8036481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</a:pPr>
            <a:r>
              <a:rPr lang="fr-FR" sz="1200" noProof="0" dirty="0"/>
              <a:t>Mise en place d’une </a:t>
            </a:r>
            <a:r>
              <a:rPr lang="fr-FR" sz="1200" b="1" noProof="0" dirty="0"/>
              <a:t>application de gestion des prestataires</a:t>
            </a:r>
            <a:endParaRPr lang="fr-FR" sz="1200" noProof="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3760" y="2092166"/>
            <a:ext cx="395526" cy="39552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53760" y="2685455"/>
            <a:ext cx="237291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Centralisation Sécurisée</a:t>
            </a:r>
            <a:endParaRPr lang="fr-FR" sz="2000" noProof="0" dirty="0"/>
          </a:p>
        </p:txBody>
      </p:sp>
      <p:sp>
        <p:nvSpPr>
          <p:cNvPr id="7" name="Text 3"/>
          <p:cNvSpPr/>
          <p:nvPr/>
        </p:nvSpPr>
        <p:spPr>
          <a:xfrm>
            <a:off x="553760" y="3027521"/>
            <a:ext cx="8036481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</a:pPr>
            <a:r>
              <a:rPr lang="fr-FR" sz="1600" noProof="0" dirty="0"/>
              <a:t>Création et gestion des fiches prestataires</a:t>
            </a: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3760" y="3596997"/>
            <a:ext cx="395526" cy="39552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53760" y="4190286"/>
            <a:ext cx="197786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Suivi Automatisé</a:t>
            </a:r>
            <a:endParaRPr lang="fr-FR" sz="2000" noProof="0" dirty="0"/>
          </a:p>
        </p:txBody>
      </p:sp>
      <p:sp>
        <p:nvSpPr>
          <p:cNvPr id="10" name="Text 5"/>
          <p:cNvSpPr/>
          <p:nvPr/>
        </p:nvSpPr>
        <p:spPr>
          <a:xfrm>
            <a:off x="553760" y="4532352"/>
            <a:ext cx="8036481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</a:pPr>
            <a:r>
              <a:rPr lang="fr-FR" sz="1600" noProof="0" dirty="0"/>
              <a:t>Suivi des contrats et prestations</a:t>
            </a: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3760" y="5101828"/>
            <a:ext cx="395526" cy="39552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53760" y="5695117"/>
            <a:ext cx="2263854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Pilotage en Temps Réel</a:t>
            </a:r>
            <a:endParaRPr lang="fr-FR" sz="2000" noProof="0" dirty="0"/>
          </a:p>
        </p:txBody>
      </p:sp>
      <p:sp>
        <p:nvSpPr>
          <p:cNvPr id="13" name="Text 7"/>
          <p:cNvSpPr/>
          <p:nvPr/>
        </p:nvSpPr>
        <p:spPr>
          <a:xfrm>
            <a:off x="553760" y="6037183"/>
            <a:ext cx="8036481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</a:pPr>
            <a:r>
              <a:rPr lang="fr-FR" sz="1600" noProof="0" dirty="0"/>
              <a:t>Historique des interventions</a:t>
            </a:r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3760" y="6606659"/>
            <a:ext cx="395526" cy="39552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53760" y="7199948"/>
            <a:ext cx="224266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Signature Électronique</a:t>
            </a:r>
            <a:endParaRPr lang="fr-FR" sz="2000" noProof="0" dirty="0"/>
          </a:p>
        </p:txBody>
      </p:sp>
      <p:sp>
        <p:nvSpPr>
          <p:cNvPr id="16" name="Text 9"/>
          <p:cNvSpPr/>
          <p:nvPr/>
        </p:nvSpPr>
        <p:spPr>
          <a:xfrm>
            <a:off x="553760" y="7542014"/>
            <a:ext cx="8036481" cy="253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</a:pPr>
            <a:r>
              <a:rPr lang="fr-FR" sz="1600" noProof="0" dirty="0"/>
              <a:t>Évaluation et notation des prestataires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9817" y="345519"/>
            <a:ext cx="9250204" cy="392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fr-FR" sz="245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Architecture Technique</a:t>
            </a:r>
            <a:endParaRPr lang="fr-FR" sz="2450" noProof="0" dirty="0"/>
          </a:p>
        </p:txBody>
      </p:sp>
      <p:sp>
        <p:nvSpPr>
          <p:cNvPr id="18" name="Text 11"/>
          <p:cNvSpPr/>
          <p:nvPr/>
        </p:nvSpPr>
        <p:spPr>
          <a:xfrm>
            <a:off x="439817" y="8613100"/>
            <a:ext cx="13750766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fr-FR" sz="950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Notre plateforme est construite sur une architecture modulaire, garantissant la sécurité et la performance.</a:t>
            </a:r>
            <a:endParaRPr lang="fr-FR" sz="950" noProof="0" dirty="0"/>
          </a:p>
        </p:txBody>
      </p:sp>
      <p:sp>
        <p:nvSpPr>
          <p:cNvPr id="19" name="Text 12"/>
          <p:cNvSpPr/>
          <p:nvPr/>
        </p:nvSpPr>
        <p:spPr>
          <a:xfrm>
            <a:off x="439817" y="8955524"/>
            <a:ext cx="13750766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fr-FR" sz="950" b="1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Base de données centralisée :</a:t>
            </a:r>
            <a:r>
              <a:rPr lang="fr-FR" sz="950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Accès multi-utilisateurs et gestion fine des droits d'accès.</a:t>
            </a:r>
            <a:endParaRPr lang="fr-FR" sz="950" noProof="0" dirty="0"/>
          </a:p>
        </p:txBody>
      </p:sp>
      <p:sp>
        <p:nvSpPr>
          <p:cNvPr id="20" name="Text 13"/>
          <p:cNvSpPr/>
          <p:nvPr/>
        </p:nvSpPr>
        <p:spPr>
          <a:xfrm>
            <a:off x="439817" y="9200555"/>
            <a:ext cx="13750766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fr-FR" sz="950" b="1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Intégration API :</a:t>
            </a:r>
            <a:r>
              <a:rPr lang="fr-FR" sz="950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Connexion fluide avec vos systèmes ERP, CRM et outils de gestion de projet existants.</a:t>
            </a:r>
            <a:endParaRPr lang="fr-FR" sz="950" noProof="0" dirty="0"/>
          </a:p>
        </p:txBody>
      </p:sp>
      <p:sp>
        <p:nvSpPr>
          <p:cNvPr id="21" name="Text 14"/>
          <p:cNvSpPr/>
          <p:nvPr/>
        </p:nvSpPr>
        <p:spPr>
          <a:xfrm>
            <a:off x="439817" y="9445585"/>
            <a:ext cx="13750766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fr-FR" sz="950" b="1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Interfaces utilisateur :</a:t>
            </a:r>
            <a:r>
              <a:rPr lang="fr-FR" sz="950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Une interface web responsive et une application mobile pour un accès terrain optimal.</a:t>
            </a:r>
            <a:endParaRPr lang="fr-FR" sz="950" noProof="0" dirty="0"/>
          </a:p>
        </p:txBody>
      </p:sp>
      <p:sp>
        <p:nvSpPr>
          <p:cNvPr id="22" name="Text 15"/>
          <p:cNvSpPr/>
          <p:nvPr/>
        </p:nvSpPr>
        <p:spPr>
          <a:xfrm>
            <a:off x="439817" y="9690616"/>
            <a:ext cx="13750766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fr-FR" sz="950" b="1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Moteur d'alerte intelligent :</a:t>
            </a:r>
            <a:r>
              <a:rPr lang="fr-FR" sz="950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Basé sur des règles personnalisables et l'IA pour une prédiction des risques.</a:t>
            </a:r>
            <a:endParaRPr lang="fr-FR" sz="950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7307CA-04F8-5051-B260-EE5FCEC46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326" y="535702"/>
            <a:ext cx="6151747" cy="7693898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81374DC7-DFDA-A822-FE76-9E8F2A8DE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8939" y="7684495"/>
            <a:ext cx="2251461" cy="43536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1328"/>
            <a:ext cx="128669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fr-FR" sz="445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Résultats Visés : Gains Concrets et Mesurables</a:t>
            </a:r>
            <a:endParaRPr lang="fr-FR" sz="4450" noProof="0" dirty="0"/>
          </a:p>
        </p:txBody>
      </p:sp>
      <p:sp>
        <p:nvSpPr>
          <p:cNvPr id="3" name="Text 1"/>
          <p:cNvSpPr/>
          <p:nvPr/>
        </p:nvSpPr>
        <p:spPr>
          <a:xfrm>
            <a:off x="793790" y="22637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750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Les bénéfices de notre solution se traduisent par des améliorations tangibles dans vos opérations.</a:t>
            </a:r>
            <a:endParaRPr lang="fr-FR" sz="1750" noProof="0" dirty="0"/>
          </a:p>
        </p:txBody>
      </p:sp>
      <p:sp>
        <p:nvSpPr>
          <p:cNvPr id="7" name="Text 5"/>
          <p:cNvSpPr/>
          <p:nvPr/>
        </p:nvSpPr>
        <p:spPr>
          <a:xfrm>
            <a:off x="793790" y="3561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22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Gain de Temps</a:t>
            </a:r>
            <a:endParaRPr lang="fr-FR" sz="2200" noProof="0" dirty="0"/>
          </a:p>
        </p:txBody>
      </p:sp>
      <p:sp>
        <p:nvSpPr>
          <p:cNvPr id="8" name="Text 6"/>
          <p:cNvSpPr/>
          <p:nvPr/>
        </p:nvSpPr>
        <p:spPr>
          <a:xfrm>
            <a:off x="793790" y="4052411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fr-FR" sz="1600" noProof="0" dirty="0"/>
              <a:t>Gain de temps dans la gestion administrative</a:t>
            </a:r>
            <a:endParaRPr lang="fr-FR" sz="1750" noProof="0" dirty="0"/>
          </a:p>
        </p:txBody>
      </p:sp>
      <p:sp>
        <p:nvSpPr>
          <p:cNvPr id="12" name="Text 10"/>
          <p:cNvSpPr/>
          <p:nvPr/>
        </p:nvSpPr>
        <p:spPr>
          <a:xfrm>
            <a:off x="7456884" y="3561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22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Respect des Délais</a:t>
            </a:r>
            <a:endParaRPr lang="fr-FR" sz="2200" noProof="0" dirty="0"/>
          </a:p>
        </p:txBody>
      </p:sp>
      <p:sp>
        <p:nvSpPr>
          <p:cNvPr id="13" name="Text 11"/>
          <p:cNvSpPr/>
          <p:nvPr/>
        </p:nvSpPr>
        <p:spPr>
          <a:xfrm>
            <a:off x="7456884" y="4052411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fr-FR" sz="1600" noProof="0" dirty="0"/>
              <a:t>Réduction des erreurs et des doublons</a:t>
            </a:r>
            <a:endParaRPr lang="fr-FR" sz="1750" noProof="0" dirty="0"/>
          </a:p>
        </p:txBody>
      </p:sp>
      <p:sp>
        <p:nvSpPr>
          <p:cNvPr id="17" name="Text 15"/>
          <p:cNvSpPr/>
          <p:nvPr/>
        </p:nvSpPr>
        <p:spPr>
          <a:xfrm>
            <a:off x="793790" y="59120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22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Organisation</a:t>
            </a:r>
            <a:endParaRPr lang="fr-FR" sz="2200" noProof="0" dirty="0"/>
          </a:p>
        </p:txBody>
      </p:sp>
      <p:sp>
        <p:nvSpPr>
          <p:cNvPr id="18" name="Text 16"/>
          <p:cNvSpPr/>
          <p:nvPr/>
        </p:nvSpPr>
        <p:spPr>
          <a:xfrm>
            <a:off x="793790" y="6402467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fr-FR" sz="1600" noProof="0" dirty="0"/>
              <a:t>Meilleure organisation et traçabilité</a:t>
            </a:r>
            <a:endParaRPr lang="fr-FR" sz="1750" noProof="0" dirty="0"/>
          </a:p>
        </p:txBody>
      </p:sp>
      <p:sp>
        <p:nvSpPr>
          <p:cNvPr id="22" name="Text 20"/>
          <p:cNvSpPr/>
          <p:nvPr/>
        </p:nvSpPr>
        <p:spPr>
          <a:xfrm>
            <a:off x="7456884" y="59120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22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Qualité</a:t>
            </a:r>
            <a:endParaRPr lang="fr-FR" sz="2200" noProof="0" dirty="0"/>
          </a:p>
        </p:txBody>
      </p:sp>
      <p:sp>
        <p:nvSpPr>
          <p:cNvPr id="23" name="Text 21"/>
          <p:cNvSpPr/>
          <p:nvPr/>
        </p:nvSpPr>
        <p:spPr>
          <a:xfrm>
            <a:off x="7456884" y="6402467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fr-FR" sz="1600" noProof="0" dirty="0"/>
              <a:t>Amélioration de la qualité des prestations</a:t>
            </a:r>
            <a:endParaRPr lang="fr-FR" sz="1750" noProof="0" dirty="0"/>
          </a:p>
        </p:txBody>
      </p:sp>
      <p:sp>
        <p:nvSpPr>
          <p:cNvPr id="24" name="Text 5">
            <a:extLst>
              <a:ext uri="{FF2B5EF4-FFF2-40B4-BE49-F238E27FC236}">
                <a16:creationId xmlns:a16="http://schemas.microsoft.com/office/drawing/2014/main" id="{1AEC21F0-DA83-87CA-FFB3-EED72472D094}"/>
              </a:ext>
            </a:extLst>
          </p:cNvPr>
          <p:cNvSpPr/>
          <p:nvPr/>
        </p:nvSpPr>
        <p:spPr>
          <a:xfrm>
            <a:off x="763310" y="46795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22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Précision</a:t>
            </a:r>
            <a:endParaRPr lang="fr-FR" sz="2200" noProof="0" dirty="0"/>
          </a:p>
        </p:txBody>
      </p:sp>
      <p:sp>
        <p:nvSpPr>
          <p:cNvPr id="25" name="Text 6">
            <a:extLst>
              <a:ext uri="{FF2B5EF4-FFF2-40B4-BE49-F238E27FC236}">
                <a16:creationId xmlns:a16="http://schemas.microsoft.com/office/drawing/2014/main" id="{19BF66DF-1F93-FDFD-2F19-0BE8D770F382}"/>
              </a:ext>
            </a:extLst>
          </p:cNvPr>
          <p:cNvSpPr/>
          <p:nvPr/>
        </p:nvSpPr>
        <p:spPr>
          <a:xfrm>
            <a:off x="763310" y="5170011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fr-FR" sz="1600" dirty="0"/>
              <a:t>Aide à la prise de décision grâce aux indicateurs de performance</a:t>
            </a:r>
            <a:endParaRPr lang="fr-FR" sz="1750" noProof="0" dirty="0"/>
          </a:p>
        </p:txBody>
      </p:sp>
      <p:sp>
        <p:nvSpPr>
          <p:cNvPr id="26" name="Text 10">
            <a:extLst>
              <a:ext uri="{FF2B5EF4-FFF2-40B4-BE49-F238E27FC236}">
                <a16:creationId xmlns:a16="http://schemas.microsoft.com/office/drawing/2014/main" id="{78202F14-6E77-B439-357D-14421C89D5F7}"/>
              </a:ext>
            </a:extLst>
          </p:cNvPr>
          <p:cNvSpPr/>
          <p:nvPr/>
        </p:nvSpPr>
        <p:spPr>
          <a:xfrm>
            <a:off x="7426404" y="46795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22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Relations robustes</a:t>
            </a:r>
            <a:endParaRPr lang="fr-FR" sz="2200" noProof="0" dirty="0"/>
          </a:p>
        </p:txBody>
      </p:sp>
      <p:sp>
        <p:nvSpPr>
          <p:cNvPr id="27" name="Text 11">
            <a:extLst>
              <a:ext uri="{FF2B5EF4-FFF2-40B4-BE49-F238E27FC236}">
                <a16:creationId xmlns:a16="http://schemas.microsoft.com/office/drawing/2014/main" id="{8A86ADA5-0E90-C855-BCED-E2BA10192997}"/>
              </a:ext>
            </a:extLst>
          </p:cNvPr>
          <p:cNvSpPr/>
          <p:nvPr/>
        </p:nvSpPr>
        <p:spPr>
          <a:xfrm>
            <a:off x="7426404" y="5170011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fr-FR" sz="1600" dirty="0"/>
              <a:t>Renforcement de la relation avec les prestataires fiables</a:t>
            </a:r>
            <a:endParaRPr lang="fr-FR" sz="1750" noProof="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7D8C5FD-25A1-8E47-137F-EDA2168B4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8939" y="7684495"/>
            <a:ext cx="2251461" cy="4353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3047" y="697706"/>
            <a:ext cx="8017907" cy="10056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fr-FR" sz="315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Vision à Court Terme : Déploiement et Adoption</a:t>
            </a:r>
            <a:endParaRPr lang="fr-FR" sz="3150" noProof="0" dirty="0"/>
          </a:p>
        </p:txBody>
      </p:sp>
      <p:sp>
        <p:nvSpPr>
          <p:cNvPr id="4" name="Text 1"/>
          <p:cNvSpPr/>
          <p:nvPr/>
        </p:nvSpPr>
        <p:spPr>
          <a:xfrm>
            <a:off x="563047" y="1944648"/>
            <a:ext cx="8017907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fr-FR" sz="1250" noProof="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Notre plan d'action pour un lancement réussi et une adoption rapide de la solution.</a:t>
            </a:r>
            <a:endParaRPr lang="fr-FR" sz="1250" noProof="0" dirty="0"/>
          </a:p>
        </p:txBody>
      </p:sp>
      <p:sp>
        <p:nvSpPr>
          <p:cNvPr id="5" name="Text 2"/>
          <p:cNvSpPr/>
          <p:nvPr/>
        </p:nvSpPr>
        <p:spPr>
          <a:xfrm>
            <a:off x="563047" y="2382917"/>
            <a:ext cx="160853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fr-FR" sz="1250" noProof="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01</a:t>
            </a:r>
            <a:endParaRPr lang="fr-FR" sz="1250" noProof="0" dirty="0"/>
          </a:p>
        </p:txBody>
      </p:sp>
      <p:sp>
        <p:nvSpPr>
          <p:cNvPr id="6" name="Shape 3"/>
          <p:cNvSpPr/>
          <p:nvPr/>
        </p:nvSpPr>
        <p:spPr>
          <a:xfrm>
            <a:off x="563047" y="2633424"/>
            <a:ext cx="8017907" cy="22860"/>
          </a:xfrm>
          <a:prstGeom prst="rect">
            <a:avLst/>
          </a:prstGeom>
          <a:solidFill>
            <a:srgbClr val="FFAD9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7" name="Text 4"/>
          <p:cNvSpPr/>
          <p:nvPr/>
        </p:nvSpPr>
        <p:spPr>
          <a:xfrm>
            <a:off x="563047" y="2759512"/>
            <a:ext cx="2054900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Déploiement</a:t>
            </a:r>
            <a:endParaRPr lang="fr-FR" sz="2000" noProof="0" dirty="0"/>
          </a:p>
        </p:txBody>
      </p:sp>
      <p:sp>
        <p:nvSpPr>
          <p:cNvPr id="8" name="Text 5"/>
          <p:cNvSpPr/>
          <p:nvPr/>
        </p:nvSpPr>
        <p:spPr>
          <a:xfrm>
            <a:off x="563047" y="3107293"/>
            <a:ext cx="8017907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fr-FR" sz="1600" noProof="0" dirty="0"/>
              <a:t>Déploiement de la solution auprès des équipes concernées</a:t>
            </a:r>
          </a:p>
        </p:txBody>
      </p:sp>
      <p:sp>
        <p:nvSpPr>
          <p:cNvPr id="9" name="Text 6"/>
          <p:cNvSpPr/>
          <p:nvPr/>
        </p:nvSpPr>
        <p:spPr>
          <a:xfrm>
            <a:off x="563047" y="3646051"/>
            <a:ext cx="160853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fr-FR" sz="1250" noProof="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02</a:t>
            </a:r>
            <a:endParaRPr lang="fr-FR" sz="1250" noProof="0" dirty="0"/>
          </a:p>
        </p:txBody>
      </p:sp>
      <p:sp>
        <p:nvSpPr>
          <p:cNvPr id="10" name="Shape 7"/>
          <p:cNvSpPr/>
          <p:nvPr/>
        </p:nvSpPr>
        <p:spPr>
          <a:xfrm>
            <a:off x="563047" y="3896558"/>
            <a:ext cx="8017907" cy="22860"/>
          </a:xfrm>
          <a:prstGeom prst="rect">
            <a:avLst/>
          </a:prstGeom>
          <a:solidFill>
            <a:srgbClr val="FFAD9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1" name="Text 8"/>
          <p:cNvSpPr/>
          <p:nvPr/>
        </p:nvSpPr>
        <p:spPr>
          <a:xfrm>
            <a:off x="563047" y="4022646"/>
            <a:ext cx="3099673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Formation</a:t>
            </a:r>
            <a:r>
              <a:rPr lang="fr-FR" sz="155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 </a:t>
            </a: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&amp; Accompagnement</a:t>
            </a:r>
            <a:endParaRPr lang="fr-FR" sz="2000" noProof="0" dirty="0"/>
          </a:p>
        </p:txBody>
      </p:sp>
      <p:sp>
        <p:nvSpPr>
          <p:cNvPr id="12" name="Text 9"/>
          <p:cNvSpPr/>
          <p:nvPr/>
        </p:nvSpPr>
        <p:spPr>
          <a:xfrm>
            <a:off x="563047" y="4370427"/>
            <a:ext cx="8017907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fr-FR" sz="1600" noProof="0" dirty="0"/>
              <a:t>Formation des utilisateurs</a:t>
            </a:r>
          </a:p>
        </p:txBody>
      </p:sp>
      <p:sp>
        <p:nvSpPr>
          <p:cNvPr id="13" name="Text 10"/>
          <p:cNvSpPr/>
          <p:nvPr/>
        </p:nvSpPr>
        <p:spPr>
          <a:xfrm>
            <a:off x="563047" y="4909185"/>
            <a:ext cx="160853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fr-FR" sz="1250" noProof="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03</a:t>
            </a:r>
            <a:endParaRPr lang="fr-FR" sz="1250" noProof="0" dirty="0"/>
          </a:p>
        </p:txBody>
      </p:sp>
      <p:sp>
        <p:nvSpPr>
          <p:cNvPr id="14" name="Shape 11"/>
          <p:cNvSpPr/>
          <p:nvPr/>
        </p:nvSpPr>
        <p:spPr>
          <a:xfrm>
            <a:off x="563047" y="5159693"/>
            <a:ext cx="8017907" cy="22860"/>
          </a:xfrm>
          <a:prstGeom prst="rect">
            <a:avLst/>
          </a:prstGeom>
          <a:solidFill>
            <a:srgbClr val="FFAD9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5" name="Text 12"/>
          <p:cNvSpPr/>
          <p:nvPr/>
        </p:nvSpPr>
        <p:spPr>
          <a:xfrm>
            <a:off x="563047" y="5285780"/>
            <a:ext cx="2427565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fr-FR" sz="20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Intégration</a:t>
            </a:r>
            <a:endParaRPr lang="fr-FR" sz="2000" noProof="0" dirty="0"/>
          </a:p>
        </p:txBody>
      </p:sp>
      <p:sp>
        <p:nvSpPr>
          <p:cNvPr id="16" name="Text 13"/>
          <p:cNvSpPr/>
          <p:nvPr/>
        </p:nvSpPr>
        <p:spPr>
          <a:xfrm>
            <a:off x="563047" y="5633561"/>
            <a:ext cx="8017907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fr-FR" sz="1600" noProof="0" dirty="0"/>
              <a:t>Intégration progressive des prestataires existants</a:t>
            </a:r>
          </a:p>
        </p:txBody>
      </p:sp>
      <p:sp>
        <p:nvSpPr>
          <p:cNvPr id="17" name="Text 14"/>
          <p:cNvSpPr/>
          <p:nvPr/>
        </p:nvSpPr>
        <p:spPr>
          <a:xfrm>
            <a:off x="563047" y="6172319"/>
            <a:ext cx="160853" cy="201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fr-FR" sz="1250" noProof="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04</a:t>
            </a:r>
            <a:endParaRPr lang="fr-FR" sz="1250" noProof="0" dirty="0"/>
          </a:p>
        </p:txBody>
      </p:sp>
      <p:sp>
        <p:nvSpPr>
          <p:cNvPr id="18" name="Shape 15"/>
          <p:cNvSpPr/>
          <p:nvPr/>
        </p:nvSpPr>
        <p:spPr>
          <a:xfrm>
            <a:off x="563047" y="6422827"/>
            <a:ext cx="8017907" cy="22860"/>
          </a:xfrm>
          <a:prstGeom prst="rect">
            <a:avLst/>
          </a:prstGeom>
          <a:solidFill>
            <a:srgbClr val="FFAD94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19" name="Text 16"/>
          <p:cNvSpPr/>
          <p:nvPr/>
        </p:nvSpPr>
        <p:spPr>
          <a:xfrm>
            <a:off x="563047" y="6548914"/>
            <a:ext cx="308788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fr-FR" sz="2000" b="1" dirty="0">
                <a:solidFill>
                  <a:srgbClr val="403C4E"/>
                </a:solidFill>
                <a:latin typeface="Merriweather Bold" pitchFamily="34" charset="0"/>
              </a:rPr>
              <a:t>Feedback</a:t>
            </a:r>
            <a:endParaRPr lang="fr-FR" sz="2000" noProof="0" dirty="0"/>
          </a:p>
        </p:txBody>
      </p:sp>
      <p:sp>
        <p:nvSpPr>
          <p:cNvPr id="20" name="Text 17"/>
          <p:cNvSpPr/>
          <p:nvPr/>
        </p:nvSpPr>
        <p:spPr>
          <a:xfrm>
            <a:off x="563047" y="6896695"/>
            <a:ext cx="8017907" cy="514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00"/>
              </a:lnSpc>
            </a:pPr>
            <a:r>
              <a:rPr lang="fr-FR" sz="1600" noProof="0" dirty="0"/>
              <a:t>Collecte des retours utilisateurs pour améliorer la solution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621387"/>
            <a:ext cx="13049964" cy="1411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fr-FR" sz="4400" b="1" noProof="0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Conclusion : Ensemble, Révolutionnons la Gestion des Prestataires</a:t>
            </a:r>
            <a:endParaRPr lang="fr-FR" sz="4400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40AD6D-603C-A92A-110E-DAF865961E79}"/>
              </a:ext>
            </a:extLst>
          </p:cNvPr>
          <p:cNvSpPr txBox="1"/>
          <p:nvPr/>
        </p:nvSpPr>
        <p:spPr>
          <a:xfrm>
            <a:off x="524107" y="3110075"/>
            <a:ext cx="135152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 projet de gestion des prestataires apporte une réponse claire et structurée aux problématiques de centralisation, de suivi et de contrôle des prestataires.</a:t>
            </a:r>
            <a:br>
              <a:rPr lang="fr-FR" dirty="0"/>
            </a:br>
            <a:r>
              <a:rPr lang="fr-FR" dirty="0"/>
              <a:t>La solution proposée permet de simplifier les processus, d’améliorer la traçabilité des informations et d’optimiser la prise de décision grâce à des indicateurs fiables.</a:t>
            </a:r>
          </a:p>
          <a:p>
            <a:r>
              <a:rPr lang="fr-FR" dirty="0"/>
              <a:t>En confiant l’ensemble des opérations à un administrateur tout en offrant des accès en consultation et en analyse aux autres acteurs, le système garantit à la fois </a:t>
            </a:r>
            <a:r>
              <a:rPr lang="fr-FR" b="1" dirty="0"/>
              <a:t>efficacité</a:t>
            </a:r>
            <a:r>
              <a:rPr lang="fr-FR" dirty="0"/>
              <a:t>, </a:t>
            </a:r>
            <a:r>
              <a:rPr lang="fr-FR" b="1" dirty="0"/>
              <a:t>sécurité</a:t>
            </a:r>
            <a:r>
              <a:rPr lang="fr-FR" dirty="0"/>
              <a:t> et </a:t>
            </a:r>
            <a:r>
              <a:rPr lang="fr-FR" b="1" dirty="0"/>
              <a:t>clarté des rôles</a:t>
            </a:r>
            <a:r>
              <a:rPr lang="fr-FR" dirty="0"/>
              <a:t>.</a:t>
            </a:r>
          </a:p>
          <a:p>
            <a:br>
              <a:rPr lang="fr-FR" dirty="0"/>
            </a:b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38DDCBD-5349-492B-906D-05B004381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8939" y="7684495"/>
            <a:ext cx="2251461" cy="43536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529</Words>
  <Application>Microsoft Office PowerPoint</Application>
  <PresentationFormat>Personnalisé</PresentationFormat>
  <Paragraphs>80</Paragraphs>
  <Slides>8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Merriweather Bold</vt:lpstr>
      <vt:lpstr>Arial</vt:lpstr>
      <vt:lpstr>Open Sans</vt:lpstr>
      <vt:lpstr>Merriweather Light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Nassrellah Naji</cp:lastModifiedBy>
  <cp:revision>8</cp:revision>
  <dcterms:created xsi:type="dcterms:W3CDTF">2025-12-17T08:06:55Z</dcterms:created>
  <dcterms:modified xsi:type="dcterms:W3CDTF">2025-12-18T10:36:27Z</dcterms:modified>
</cp:coreProperties>
</file>